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240-3C03-4309-B626-C3701BC6989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5E29-7294-4A6A-BC74-4C5F47366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240-3C03-4309-B626-C3701BC6989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5E29-7294-4A6A-BC74-4C5F47366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240-3C03-4309-B626-C3701BC6989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5E29-7294-4A6A-BC74-4C5F47366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240-3C03-4309-B626-C3701BC6989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5E29-7294-4A6A-BC74-4C5F47366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240-3C03-4309-B626-C3701BC6989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5E29-7294-4A6A-BC74-4C5F47366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240-3C03-4309-B626-C3701BC6989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5E29-7294-4A6A-BC74-4C5F47366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240-3C03-4309-B626-C3701BC6989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5E29-7294-4A6A-BC74-4C5F47366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240-3C03-4309-B626-C3701BC6989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5E29-7294-4A6A-BC74-4C5F47366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240-3C03-4309-B626-C3701BC6989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5E29-7294-4A6A-BC74-4C5F47366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240-3C03-4309-B626-C3701BC6989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5E29-7294-4A6A-BC74-4C5F47366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2240-3C03-4309-B626-C3701BC6989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B5E29-7294-4A6A-BC74-4C5F473667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12240-3C03-4309-B626-C3701BC6989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B5E29-7294-4A6A-BC74-4C5F473667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793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Shoot for 3 with your SAE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By Clay Tew 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South District Treasurer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1. Agricultural Communications</a:t>
            </a:r>
          </a:p>
          <a:p>
            <a:r>
              <a:rPr lang="en-US" sz="1600" dirty="0">
                <a:solidFill>
                  <a:schemeClr val="bg1"/>
                </a:solidFill>
              </a:rPr>
              <a:t>2. Agricultural Education </a:t>
            </a:r>
          </a:p>
          <a:p>
            <a:r>
              <a:rPr lang="en-US" sz="1600" dirty="0">
                <a:solidFill>
                  <a:schemeClr val="bg1"/>
                </a:solidFill>
              </a:rPr>
              <a:t>3. Agricultural Mechanics Energy Systems</a:t>
            </a:r>
          </a:p>
          <a:p>
            <a:r>
              <a:rPr lang="en-US" sz="1600" dirty="0">
                <a:solidFill>
                  <a:schemeClr val="bg1"/>
                </a:solidFill>
              </a:rPr>
              <a:t>4. Agricultural Mechanics Fabrication and Design</a:t>
            </a:r>
          </a:p>
          <a:p>
            <a:r>
              <a:rPr lang="en-US" sz="1600" dirty="0">
                <a:solidFill>
                  <a:schemeClr val="bg1"/>
                </a:solidFill>
              </a:rPr>
              <a:t>5. Agricultural Mechanics Repair and </a:t>
            </a:r>
          </a:p>
          <a:p>
            <a:r>
              <a:rPr lang="en-US" sz="1600" dirty="0">
                <a:solidFill>
                  <a:schemeClr val="bg1"/>
                </a:solidFill>
              </a:rPr>
              <a:t>Maintenance - Entrepreneurship</a:t>
            </a:r>
          </a:p>
          <a:p>
            <a:r>
              <a:rPr lang="en-US" sz="1600" dirty="0">
                <a:solidFill>
                  <a:schemeClr val="bg1"/>
                </a:solidFill>
              </a:rPr>
              <a:t>6. Agricultural Mechanics Repair and </a:t>
            </a:r>
          </a:p>
          <a:p>
            <a:r>
              <a:rPr lang="en-US" sz="1600" dirty="0">
                <a:solidFill>
                  <a:schemeClr val="bg1"/>
                </a:solidFill>
              </a:rPr>
              <a:t>Maintenance - Placement</a:t>
            </a:r>
          </a:p>
          <a:p>
            <a:r>
              <a:rPr lang="en-US" sz="1600" dirty="0">
                <a:solidFill>
                  <a:schemeClr val="bg1"/>
                </a:solidFill>
              </a:rPr>
              <a:t>7. Agricultural Processing </a:t>
            </a:r>
          </a:p>
          <a:p>
            <a:r>
              <a:rPr lang="en-US" sz="1600" dirty="0">
                <a:solidFill>
                  <a:schemeClr val="bg1"/>
                </a:solidFill>
              </a:rPr>
              <a:t>8. Agricultural Sales - Entrepreneurship</a:t>
            </a:r>
          </a:p>
          <a:p>
            <a:r>
              <a:rPr lang="en-US" sz="1600" dirty="0">
                <a:solidFill>
                  <a:schemeClr val="bg1"/>
                </a:solidFill>
              </a:rPr>
              <a:t>9. Agricultural Sales Placement</a:t>
            </a:r>
          </a:p>
          <a:p>
            <a:r>
              <a:rPr lang="en-US" sz="1600" dirty="0">
                <a:solidFill>
                  <a:schemeClr val="bg1"/>
                </a:solidFill>
              </a:rPr>
              <a:t>10. Agricultural Services</a:t>
            </a:r>
          </a:p>
          <a:p>
            <a:r>
              <a:rPr lang="en-US" sz="1600" dirty="0">
                <a:solidFill>
                  <a:schemeClr val="bg1"/>
                </a:solidFill>
              </a:rPr>
              <a:t>11. Agriscience Research - Animals Systems</a:t>
            </a:r>
          </a:p>
          <a:p>
            <a:r>
              <a:rPr lang="en-US" sz="1600" dirty="0">
                <a:solidFill>
                  <a:schemeClr val="bg1"/>
                </a:solidFill>
              </a:rPr>
              <a:t>12. Agriscience Research - Integrated Systems </a:t>
            </a:r>
          </a:p>
          <a:p>
            <a:r>
              <a:rPr lang="en-US" sz="1600" dirty="0">
                <a:solidFill>
                  <a:schemeClr val="bg1"/>
                </a:solidFill>
              </a:rPr>
              <a:t>13. Agriscience Research - Plant Systems</a:t>
            </a:r>
          </a:p>
          <a:p>
            <a:r>
              <a:rPr lang="en-US" sz="1600" dirty="0">
                <a:solidFill>
                  <a:schemeClr val="bg1"/>
                </a:solidFill>
              </a:rPr>
              <a:t>14. Beef Production - Entrepreneurship</a:t>
            </a:r>
          </a:p>
          <a:p>
            <a:r>
              <a:rPr lang="en-US" sz="1600" dirty="0">
                <a:solidFill>
                  <a:schemeClr val="bg1"/>
                </a:solidFill>
              </a:rPr>
              <a:t>15. Beef Production - Placement</a:t>
            </a:r>
          </a:p>
          <a:p>
            <a:r>
              <a:rPr lang="en-US" sz="1600" dirty="0">
                <a:solidFill>
                  <a:schemeClr val="bg1"/>
                </a:solidFill>
              </a:rPr>
              <a:t>16. Dairy Production - Entrepreneurship</a:t>
            </a:r>
          </a:p>
          <a:p>
            <a:r>
              <a:rPr lang="en-US" sz="1600" dirty="0">
                <a:solidFill>
                  <a:schemeClr val="bg1"/>
                </a:solidFill>
              </a:rPr>
              <a:t>17. Dairy Production - Placement</a:t>
            </a:r>
          </a:p>
          <a:p>
            <a:r>
              <a:rPr lang="en-US" sz="1600" dirty="0">
                <a:solidFill>
                  <a:schemeClr val="bg1"/>
                </a:solidFill>
              </a:rPr>
              <a:t>18. Diversified Agriculture Production</a:t>
            </a:r>
          </a:p>
          <a:p>
            <a:r>
              <a:rPr lang="en-US" sz="1600" dirty="0">
                <a:solidFill>
                  <a:schemeClr val="bg1"/>
                </a:solidFill>
              </a:rPr>
              <a:t>19. Diversified Crop - Entrepreneurship</a:t>
            </a:r>
          </a:p>
          <a:p>
            <a:r>
              <a:rPr lang="en-US" sz="1600" dirty="0">
                <a:solidFill>
                  <a:schemeClr val="bg1"/>
                </a:solidFill>
              </a:rPr>
              <a:t>20. Diversified Crop </a:t>
            </a:r>
            <a:r>
              <a:rPr lang="en-US" sz="1600" dirty="0" smtClean="0">
                <a:solidFill>
                  <a:schemeClr val="bg1"/>
                </a:solidFill>
              </a:rPr>
              <a:t>– Placement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21. Diversified Horticulture</a:t>
            </a:r>
          </a:p>
          <a:p>
            <a:r>
              <a:rPr lang="en-US" sz="1600" dirty="0">
                <a:solidFill>
                  <a:schemeClr val="bg1"/>
                </a:solidFill>
              </a:rPr>
              <a:t>22. Diversified Livestock Production</a:t>
            </a:r>
          </a:p>
          <a:p>
            <a:r>
              <a:rPr lang="en-US" sz="1600" dirty="0">
                <a:solidFill>
                  <a:schemeClr val="bg1"/>
                </a:solidFill>
              </a:rPr>
              <a:t>23. Emerging Agricultural Technology</a:t>
            </a:r>
          </a:p>
          <a:p>
            <a:r>
              <a:rPr lang="en-US" sz="1600" dirty="0">
                <a:solidFill>
                  <a:schemeClr val="bg1"/>
                </a:solidFill>
              </a:rPr>
              <a:t>24. Environmental Science and Natural Resources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Management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5800" y="0"/>
            <a:ext cx="46482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25. Equine Science - Entrepreneurship</a:t>
            </a:r>
          </a:p>
          <a:p>
            <a:r>
              <a:rPr lang="en-US" sz="1600" dirty="0">
                <a:solidFill>
                  <a:schemeClr val="bg1"/>
                </a:solidFill>
              </a:rPr>
              <a:t>26. Equine Science - Placement</a:t>
            </a:r>
          </a:p>
          <a:p>
            <a:r>
              <a:rPr lang="en-US" sz="1600" dirty="0">
                <a:solidFill>
                  <a:schemeClr val="bg1"/>
                </a:solidFill>
              </a:rPr>
              <a:t>27. Fiber and/or Oil Crop Production</a:t>
            </a:r>
          </a:p>
          <a:p>
            <a:r>
              <a:rPr lang="en-US" sz="1600" dirty="0">
                <a:solidFill>
                  <a:schemeClr val="bg1"/>
                </a:solidFill>
              </a:rPr>
              <a:t>28. Food Science and Technology</a:t>
            </a:r>
          </a:p>
          <a:p>
            <a:r>
              <a:rPr lang="en-US" sz="1600" dirty="0">
                <a:solidFill>
                  <a:schemeClr val="bg1"/>
                </a:solidFill>
              </a:rPr>
              <a:t>29. Forage Production</a:t>
            </a:r>
          </a:p>
          <a:p>
            <a:r>
              <a:rPr lang="en-US" sz="1600" dirty="0">
                <a:solidFill>
                  <a:schemeClr val="bg1"/>
                </a:solidFill>
              </a:rPr>
              <a:t>30. Forest Management</a:t>
            </a:r>
          </a:p>
          <a:p>
            <a:r>
              <a:rPr lang="en-US" sz="1600" dirty="0">
                <a:solidFill>
                  <a:schemeClr val="bg1"/>
                </a:solidFill>
              </a:rPr>
              <a:t>31. Fruit Production</a:t>
            </a:r>
          </a:p>
          <a:p>
            <a:r>
              <a:rPr lang="en-US" sz="1600" dirty="0">
                <a:solidFill>
                  <a:schemeClr val="bg1"/>
                </a:solidFill>
              </a:rPr>
              <a:t>32. Goat Production</a:t>
            </a:r>
          </a:p>
          <a:p>
            <a:r>
              <a:rPr lang="en-US" sz="1600" dirty="0">
                <a:solidFill>
                  <a:schemeClr val="bg1"/>
                </a:solidFill>
              </a:rPr>
              <a:t>33. Grain Production - Entrepreneurship</a:t>
            </a:r>
          </a:p>
          <a:p>
            <a:r>
              <a:rPr lang="en-US" sz="1600" dirty="0">
                <a:solidFill>
                  <a:schemeClr val="bg1"/>
                </a:solidFill>
              </a:rPr>
              <a:t>34. Grain Production - Placement</a:t>
            </a:r>
          </a:p>
          <a:p>
            <a:r>
              <a:rPr lang="en-US" sz="1600" dirty="0">
                <a:solidFill>
                  <a:schemeClr val="bg1"/>
                </a:solidFill>
              </a:rPr>
              <a:t>35. Home and/or Community Development</a:t>
            </a:r>
          </a:p>
          <a:p>
            <a:r>
              <a:rPr lang="en-US" sz="1600" dirty="0">
                <a:solidFill>
                  <a:schemeClr val="bg1"/>
                </a:solidFill>
              </a:rPr>
              <a:t>36. Landscape Management</a:t>
            </a:r>
          </a:p>
          <a:p>
            <a:r>
              <a:rPr lang="en-US" sz="1600" dirty="0">
                <a:solidFill>
                  <a:schemeClr val="bg1"/>
                </a:solidFill>
              </a:rPr>
              <a:t>37. Nursery Operations</a:t>
            </a:r>
          </a:p>
          <a:p>
            <a:r>
              <a:rPr lang="en-US" sz="1600" dirty="0">
                <a:solidFill>
                  <a:schemeClr val="bg1"/>
                </a:solidFill>
              </a:rPr>
              <a:t>38. Outdoor Recreation</a:t>
            </a:r>
          </a:p>
          <a:p>
            <a:r>
              <a:rPr lang="en-US" sz="1600" dirty="0">
                <a:solidFill>
                  <a:schemeClr val="bg1"/>
                </a:solidFill>
              </a:rPr>
              <a:t>39. Poultry Production</a:t>
            </a:r>
          </a:p>
          <a:p>
            <a:r>
              <a:rPr lang="en-US" sz="1600" dirty="0">
                <a:solidFill>
                  <a:schemeClr val="bg1"/>
                </a:solidFill>
              </a:rPr>
              <a:t>40. Sheep Production</a:t>
            </a:r>
          </a:p>
          <a:p>
            <a:r>
              <a:rPr lang="en-US" sz="1600" dirty="0">
                <a:solidFill>
                  <a:schemeClr val="bg1"/>
                </a:solidFill>
              </a:rPr>
              <a:t>41. Small Animal Production and Care</a:t>
            </a:r>
          </a:p>
          <a:p>
            <a:r>
              <a:rPr lang="en-US" sz="1600" dirty="0">
                <a:solidFill>
                  <a:schemeClr val="bg1"/>
                </a:solidFill>
              </a:rPr>
              <a:t>42. Specialty Animal Production</a:t>
            </a:r>
          </a:p>
          <a:p>
            <a:r>
              <a:rPr lang="en-US" sz="1600" dirty="0">
                <a:solidFill>
                  <a:schemeClr val="bg1"/>
                </a:solidFill>
              </a:rPr>
              <a:t>43. Specialty Crop Production</a:t>
            </a:r>
          </a:p>
          <a:p>
            <a:r>
              <a:rPr lang="en-US" sz="1600" dirty="0">
                <a:solidFill>
                  <a:schemeClr val="bg1"/>
                </a:solidFill>
              </a:rPr>
              <a:t>44. Swine Production - Entrepreneurship</a:t>
            </a:r>
          </a:p>
          <a:p>
            <a:r>
              <a:rPr lang="en-US" sz="1600" dirty="0">
                <a:solidFill>
                  <a:schemeClr val="bg1"/>
                </a:solidFill>
              </a:rPr>
              <a:t>45. Swine Production - Placement</a:t>
            </a:r>
          </a:p>
          <a:p>
            <a:r>
              <a:rPr lang="en-US" sz="1600" dirty="0">
                <a:solidFill>
                  <a:schemeClr val="bg1"/>
                </a:solidFill>
              </a:rPr>
              <a:t>46. Turf Grass Management</a:t>
            </a:r>
          </a:p>
          <a:p>
            <a:r>
              <a:rPr lang="en-US" sz="1600" dirty="0">
                <a:solidFill>
                  <a:schemeClr val="bg1"/>
                </a:solidFill>
              </a:rPr>
              <a:t>47. Vegetable Production</a:t>
            </a:r>
          </a:p>
          <a:p>
            <a:r>
              <a:rPr lang="en-US" sz="1600" dirty="0">
                <a:solidFill>
                  <a:schemeClr val="bg1"/>
                </a:solidFill>
              </a:rPr>
              <a:t>48. Veterinary Science</a:t>
            </a:r>
          </a:p>
          <a:p>
            <a:r>
              <a:rPr lang="en-US" sz="1600" dirty="0">
                <a:solidFill>
                  <a:schemeClr val="bg1"/>
                </a:solidFill>
              </a:rPr>
              <a:t>49. Wildlife Management</a:t>
            </a:r>
          </a:p>
        </p:txBody>
      </p:sp>
    </p:spTree>
    <p:extLst>
      <p:ext uri="{BB962C8B-B14F-4D97-AF65-F5344CB8AC3E}">
        <p14:creationId xmlns:p14="http://schemas.microsoft.com/office/powerpoint/2010/main" val="240805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Agriscience Fair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6 categories</a:t>
            </a:r>
          </a:p>
          <a:p>
            <a:pPr lvl="2"/>
            <a:r>
              <a:rPr lang="en-US" sz="1600" dirty="0" smtClean="0">
                <a:solidFill>
                  <a:schemeClr val="bg1"/>
                </a:solidFill>
              </a:rPr>
              <a:t>Animal Systems</a:t>
            </a:r>
          </a:p>
          <a:p>
            <a:pPr lvl="2"/>
            <a:r>
              <a:rPr lang="en-US" sz="1600" dirty="0" smtClean="0">
                <a:solidFill>
                  <a:schemeClr val="bg1"/>
                </a:solidFill>
              </a:rPr>
              <a:t>Environmental Services/Natural Resource Systems </a:t>
            </a:r>
          </a:p>
          <a:p>
            <a:pPr lvl="2"/>
            <a:r>
              <a:rPr lang="en-US" sz="1600" dirty="0" smtClean="0">
                <a:solidFill>
                  <a:schemeClr val="bg1"/>
                </a:solidFill>
              </a:rPr>
              <a:t>Food Products and Processing Systems</a:t>
            </a:r>
          </a:p>
          <a:p>
            <a:pPr lvl="2"/>
            <a:r>
              <a:rPr lang="en-US" sz="1600" dirty="0" smtClean="0">
                <a:solidFill>
                  <a:schemeClr val="bg1"/>
                </a:solidFill>
              </a:rPr>
              <a:t>Plant Systems </a:t>
            </a:r>
          </a:p>
          <a:p>
            <a:pPr lvl="2"/>
            <a:r>
              <a:rPr lang="en-US" sz="1600" dirty="0" smtClean="0">
                <a:solidFill>
                  <a:schemeClr val="bg1"/>
                </a:solidFill>
              </a:rPr>
              <a:t>Power, Structural, and Technical Systems</a:t>
            </a:r>
          </a:p>
          <a:p>
            <a:pPr lvl="2"/>
            <a:r>
              <a:rPr lang="en-US" sz="1600" dirty="0" smtClean="0">
                <a:solidFill>
                  <a:schemeClr val="bg1"/>
                </a:solidFill>
              </a:rPr>
              <a:t>Social Systems</a:t>
            </a:r>
            <a:endParaRPr lang="en-US" sz="32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4 Divisions</a:t>
            </a:r>
          </a:p>
          <a:p>
            <a:pPr lvl="2"/>
            <a:r>
              <a:rPr lang="en-US" sz="1600" dirty="0" smtClean="0">
                <a:solidFill>
                  <a:schemeClr val="bg1"/>
                </a:solidFill>
              </a:rPr>
              <a:t>Division 1-Individuals in grades 7, 8, and 9</a:t>
            </a:r>
          </a:p>
          <a:p>
            <a:pPr lvl="2"/>
            <a:r>
              <a:rPr lang="en-US" sz="1600" dirty="0" smtClean="0">
                <a:solidFill>
                  <a:schemeClr val="bg1"/>
                </a:solidFill>
              </a:rPr>
              <a:t>Division 2-Individuals in grades 10, 11, and 12</a:t>
            </a:r>
          </a:p>
          <a:p>
            <a:pPr lvl="2"/>
            <a:r>
              <a:rPr lang="en-US" sz="1600" dirty="0" smtClean="0">
                <a:solidFill>
                  <a:schemeClr val="bg1"/>
                </a:solidFill>
              </a:rPr>
              <a:t>Division 3-Teams in grades 7, 8, and 9</a:t>
            </a:r>
          </a:p>
          <a:p>
            <a:pPr lvl="2"/>
            <a:r>
              <a:rPr lang="en-US" sz="1600" dirty="0" smtClean="0">
                <a:solidFill>
                  <a:schemeClr val="bg1"/>
                </a:solidFill>
              </a:rPr>
              <a:t>Division 4-Teams in grades 10, 11, and 12</a:t>
            </a:r>
          </a:p>
        </p:txBody>
      </p:sp>
    </p:spTree>
    <p:extLst>
      <p:ext uri="{BB962C8B-B14F-4D97-AF65-F5344CB8AC3E}">
        <p14:creationId xmlns:p14="http://schemas.microsoft.com/office/powerpoint/2010/main" val="135795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Courtesy Corps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National Convention- Louisville, KY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Registration begins Mid-August</a:t>
            </a:r>
          </a:p>
        </p:txBody>
      </p:sp>
    </p:spTree>
    <p:extLst>
      <p:ext uri="{BB962C8B-B14F-4D97-AF65-F5344CB8AC3E}">
        <p14:creationId xmlns:p14="http://schemas.microsoft.com/office/powerpoint/2010/main" val="23365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Opportunities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WLC(Washington Leadership Conference)-choose on of six weeks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ALFA Youth Leadership Conference- Columbiana, AL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JLDC(Joint Leadership Development Conference)-Birmingham, AL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Types of SAE’s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Exploratory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Research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Placement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Entrepreneurship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83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Exploratory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Appropriate for beginning students or advanced students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Designed primarily to help students become literate in agriculture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Designed to help students become aware of possible career areas in agriculture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Research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Experimental-where a student plans and conducts a major agricultural experiment using the scientific process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Non- Experimental (analytical)- where a student chooses an agricultural problem not suited to experimentation and designs a plan to investigate and designs a plan to investigate and analyze the problem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9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Placement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Involves the placement of students on farms, agricultural business, school laboratories, or in community facilities to provide a “learning by doing” environment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Entrepreneurship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Involves the student planning, implementing, operating and assuming financial risks on a farming activity or an agricultural business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SAE Grants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90 grants given annually  ($1,000 each)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Total of $90,000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3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Benefits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Responsibility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Skills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Money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Awards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04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Proficiency Awards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Paper application based on SAE and FFA involvement 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(49 categories)</a:t>
            </a:r>
          </a:p>
        </p:txBody>
      </p:sp>
    </p:spTree>
    <p:extLst>
      <p:ext uri="{BB962C8B-B14F-4D97-AF65-F5344CB8AC3E}">
        <p14:creationId xmlns:p14="http://schemas.microsoft.com/office/powerpoint/2010/main" val="112308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548</Words>
  <Application>Microsoft Office PowerPoint</Application>
  <PresentationFormat>On-screen Show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Shoot for 3 with your SAE</vt:lpstr>
      <vt:lpstr>Types of SAE’s </vt:lpstr>
      <vt:lpstr>Exploratory</vt:lpstr>
      <vt:lpstr>Research</vt:lpstr>
      <vt:lpstr>Placement </vt:lpstr>
      <vt:lpstr>Entrepreneurship</vt:lpstr>
      <vt:lpstr>SAE Grants</vt:lpstr>
      <vt:lpstr>Benefits</vt:lpstr>
      <vt:lpstr>Proficiency Awards </vt:lpstr>
      <vt:lpstr>PowerPoint Presentation</vt:lpstr>
      <vt:lpstr>Agriscience Fair</vt:lpstr>
      <vt:lpstr>Courtesy Corps</vt:lpstr>
      <vt:lpstr>Opportunities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Shoot for 3 with your SAE</dc:title>
  <dc:creator>Madison</dc:creator>
  <cp:lastModifiedBy>Shelby</cp:lastModifiedBy>
  <cp:revision>37</cp:revision>
  <dcterms:created xsi:type="dcterms:W3CDTF">2013-07-21T15:32:20Z</dcterms:created>
  <dcterms:modified xsi:type="dcterms:W3CDTF">2013-07-25T13:16:34Z</dcterms:modified>
</cp:coreProperties>
</file>